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8b3cdd316d_0_1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" name="Google Shape;97;g28b3cdd316d_0_190:notes"/>
          <p:cNvSpPr/>
          <p:nvPr>
            <p:ph idx="2" type="sldImg"/>
          </p:nvPr>
        </p:nvSpPr>
        <p:spPr>
          <a:xfrm>
            <a:off x="719667" y="685800"/>
            <a:ext cx="5418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85800" y="841772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14450" lIns="14450" spcFirstLastPara="1" rIns="14450" wrap="square" tIns="1445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Calibri"/>
              <a:buNone/>
              <a:defRPr sz="51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norm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1pPr>
            <a:lvl2pPr indent="-228600" lvl="1" marL="9144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2pPr>
            <a:lvl3pPr indent="-228600" lvl="2" marL="13716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3pPr>
            <a:lvl4pPr indent="-228600" lvl="3" marL="1828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4pPr>
            <a:lvl5pPr indent="-228600" lvl="4" marL="22860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685800" y="841772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14450" lIns="14450" spcFirstLastPara="1" rIns="14450" wrap="square" tIns="1445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Calibri"/>
              <a:buNone/>
              <a:defRPr sz="51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norm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1pPr>
            <a:lvl2pPr indent="-228600" lvl="1" marL="9144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2pPr>
            <a:lvl3pPr indent="-228600" lvl="2" marL="13716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3pPr>
            <a:lvl4pPr indent="-228600" lvl="3" marL="1828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4pPr>
            <a:lvl5pPr indent="-228600" lvl="4" marL="22860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物件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normAutofit/>
          </a:bodyPr>
          <a:lstStyle>
            <a:lvl1pPr indent="-2667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1pPr>
            <a:lvl2pPr indent="-2667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2pPr>
            <a:lvl3pPr indent="-26670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3pPr>
            <a:lvl4pPr indent="-26670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4pPr>
            <a:lvl5pPr indent="-26670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>
  <p:cSld name="章節標題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623888" y="1282305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14450" lIns="14450" spcFirstLastPara="1" rIns="14450" wrap="square" tIns="1445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Calibri"/>
              <a:buNone/>
              <a:defRPr sz="51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1pPr>
            <a:lvl2pPr indent="-2286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2pPr>
            <a:lvl3pPr indent="-22860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3pPr>
            <a:lvl4pPr indent="-22860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4pPr>
            <a:lvl5pPr indent="-22860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項物件">
  <p:cSld name="兩項物件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normAutofit/>
          </a:bodyPr>
          <a:lstStyle>
            <a:lvl1pPr indent="-2667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1pPr>
            <a:lvl2pPr indent="-2667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2pPr>
            <a:lvl3pPr indent="-26670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3pPr>
            <a:lvl4pPr indent="-26670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4pPr>
            <a:lvl5pPr indent="-26670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對">
  <p:cSld name="比對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629841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" type="body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4450" lIns="14450" spcFirstLastPara="1" rIns="14450" wrap="square" tIns="1445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b="1" sz="2000"/>
            </a:lvl1pPr>
            <a:lvl2pPr indent="-2286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b="1" sz="2000"/>
            </a:lvl3pPr>
            <a:lvl4pPr indent="-22860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b="1" sz="2000"/>
            </a:lvl4pPr>
            <a:lvl5pPr indent="-22860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b="1" sz="2000"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2" type="body"/>
          </p:nvPr>
        </p:nvSpPr>
        <p:spPr>
          <a:xfrm>
            <a:off x="4629151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4450" lIns="14450" spcFirstLastPara="1" rIns="14450" wrap="square" tIns="14450">
            <a:normAutofit/>
          </a:bodyPr>
          <a:lstStyle>
            <a:lvl1pPr indent="-2667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1pPr>
            <a:lvl2pPr indent="-2667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2pPr>
            <a:lvl3pPr indent="-26670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3pPr>
            <a:lvl4pPr indent="-26670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4pPr>
            <a:lvl5pPr indent="-26670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>
  <p:cSld name="只有標題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>
  <p:cSld name="空白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內容">
  <p:cSld name="含標題的內容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14450" lIns="14450" spcFirstLastPara="1" rIns="14450" wrap="square" tIns="1445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  <a:defRPr sz="27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887391" y="740570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normAutofit/>
          </a:bodyPr>
          <a:lstStyle>
            <a:lvl1pPr indent="-4000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Char char="•"/>
              <a:defRPr sz="2700"/>
            </a:lvl1pPr>
            <a:lvl2pPr indent="-40005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Char char="•"/>
              <a:defRPr sz="2700"/>
            </a:lvl2pPr>
            <a:lvl3pPr indent="-40005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Char char="•"/>
              <a:defRPr sz="2700"/>
            </a:lvl3pPr>
            <a:lvl4pPr indent="-40005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Char char="•"/>
              <a:defRPr sz="2700"/>
            </a:lvl4pPr>
            <a:lvl5pPr indent="-40005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700"/>
              <a:buChar char="•"/>
              <a:defRPr sz="2700"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normAutofit/>
          </a:bodyPr>
          <a:lstStyle>
            <a:lvl1pPr indent="-2667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1pPr>
            <a:lvl2pPr indent="-2667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2pPr>
            <a:lvl3pPr indent="-26670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3pPr>
            <a:lvl4pPr indent="-26670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4pPr>
            <a:lvl5pPr indent="-26670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圖片">
  <p:cSld name="含標題的圖片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14450" lIns="14450" spcFirstLastPara="1" rIns="14450" wrap="square" tIns="1445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Calibri"/>
              <a:buNone/>
              <a:defRPr sz="2700"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None/>
              <a:defRPr/>
            </a:lvl9pPr>
          </a:lstStyle>
          <a:p/>
        </p:txBody>
      </p:sp>
      <p:sp>
        <p:nvSpPr>
          <p:cNvPr id="92" name="Google Shape;92;p23"/>
          <p:cNvSpPr/>
          <p:nvPr>
            <p:ph idx="2" type="pic"/>
          </p:nvPr>
        </p:nvSpPr>
        <p:spPr>
          <a:xfrm>
            <a:off x="3887391" y="740570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23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None/>
              <a:defRPr sz="1300"/>
            </a:lvl1pPr>
            <a:lvl2pPr indent="-2286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None/>
              <a:defRPr sz="1300"/>
            </a:lvl2pPr>
            <a:lvl3pPr indent="-22860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None/>
              <a:defRPr sz="1300"/>
            </a:lvl3pPr>
            <a:lvl4pPr indent="-22860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None/>
              <a:defRPr sz="1300"/>
            </a:lvl4pPr>
            <a:lvl5pPr indent="-22860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None/>
              <a:defRPr sz="1300"/>
            </a:lvl5pPr>
            <a:lvl6pPr indent="-2667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6pPr>
            <a:lvl7pPr indent="-2667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7pPr>
            <a:lvl8pPr indent="-2667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8pPr>
            <a:lvl9pPr indent="-266700" lvl="8" marL="4114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600"/>
              <a:buChar char="•"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94740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txBody>
          <a:bodyPr anchorCtr="0" anchor="ctr" bIns="14450" lIns="14450" spcFirstLastPara="1" rIns="14450" wrap="square" tIns="1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628650" y="2738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Calibri"/>
              <a:buNone/>
              <a:defRPr b="0" i="0" sz="3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Calibri"/>
              <a:buNone/>
              <a:defRPr b="0" i="0" sz="3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Calibri"/>
              <a:buNone/>
              <a:defRPr b="0" i="0" sz="3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Calibri"/>
              <a:buNone/>
              <a:defRPr b="0" i="0" sz="3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Calibri"/>
              <a:buNone/>
              <a:defRPr b="0" i="0" sz="3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Calibri"/>
              <a:buNone/>
              <a:defRPr b="0" i="0" sz="3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Calibri"/>
              <a:buNone/>
              <a:defRPr b="0" i="0" sz="3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Calibri"/>
              <a:buNone/>
              <a:defRPr b="0" i="0" sz="3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Calibri"/>
              <a:buNone/>
              <a:defRPr b="0" i="0" sz="3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normAutofit/>
          </a:bodyPr>
          <a:lstStyle>
            <a:lvl1pPr indent="-3746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7465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7465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7465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7465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7465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7465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7465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7465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338555" y="4825247"/>
            <a:ext cx="176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450" lIns="14450" spcFirstLastPara="1" rIns="14450" wrap="square" tIns="144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Calibri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3.png"/><Relationship Id="rId10" Type="http://schemas.openxmlformats.org/officeDocument/2006/relationships/hyperlink" Target="http://foodcam.mobi/dataset.html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9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7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/>
          <p:nvPr/>
        </p:nvSpPr>
        <p:spPr>
          <a:xfrm>
            <a:off x="-2067" y="946434"/>
            <a:ext cx="2976900" cy="1543200"/>
          </a:xfrm>
          <a:prstGeom prst="roundRect">
            <a:avLst>
              <a:gd fmla="val 2795" name="adj"/>
            </a:avLst>
          </a:prstGeom>
          <a:solidFill>
            <a:srgbClr val="FFFFFF"/>
          </a:solidFill>
          <a:ln cap="flat" cmpd="sng" w="76200">
            <a:solidFill>
              <a:srgbClr val="B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14450" lIns="14450" spcFirstLastPara="1" rIns="14450" wrap="square" tIns="1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4"/>
          <p:cNvSpPr txBox="1"/>
          <p:nvPr/>
        </p:nvSpPr>
        <p:spPr>
          <a:xfrm>
            <a:off x="303138" y="123209"/>
            <a:ext cx="85377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800"/>
              <a:buFont typeface="Calibri"/>
              <a:buNone/>
            </a:pPr>
            <a:r>
              <a:rPr b="1" lang="en" sz="1800">
                <a:solidFill>
                  <a:srgbClr val="FFF2CC"/>
                </a:solidFill>
                <a:latin typeface="Calibri"/>
                <a:ea typeface="Calibri"/>
                <a:cs typeface="Calibri"/>
                <a:sym typeface="Calibri"/>
              </a:rPr>
              <a:t>NutritionExpert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4"/>
          <p:cNvSpPr txBox="1"/>
          <p:nvPr/>
        </p:nvSpPr>
        <p:spPr>
          <a:xfrm>
            <a:off x="81142" y="471617"/>
            <a:ext cx="85377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300"/>
              <a:buFont typeface="Arial"/>
              <a:buNone/>
            </a:pPr>
            <a:r>
              <a:rPr lang="en" sz="1300">
                <a:solidFill>
                  <a:srgbClr val="FFF2CC"/>
                </a:solidFill>
              </a:rPr>
              <a:t>Members: Dana Lee, Dustin Tsai, Sunny Chin, Ting-Yu Lin           Mentor: Eric Young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3056600" y="946425"/>
            <a:ext cx="3548700" cy="4106100"/>
          </a:xfrm>
          <a:prstGeom prst="roundRect">
            <a:avLst>
              <a:gd fmla="val 2795" name="adj"/>
            </a:avLst>
          </a:prstGeom>
          <a:noFill/>
          <a:ln cap="flat" cmpd="sng" w="76200">
            <a:solidFill>
              <a:srgbClr val="C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14450" lIns="14450" spcFirstLastPara="1" rIns="14450" wrap="square" tIns="1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" name="Google Shape;103;p24"/>
          <p:cNvGrpSpPr/>
          <p:nvPr/>
        </p:nvGrpSpPr>
        <p:grpSpPr>
          <a:xfrm>
            <a:off x="-3800" y="831420"/>
            <a:ext cx="2976502" cy="262509"/>
            <a:chOff x="0" y="0"/>
            <a:chExt cx="8930400" cy="933201"/>
          </a:xfrm>
        </p:grpSpPr>
        <p:sp>
          <p:nvSpPr>
            <p:cNvPr id="104" name="Google Shape;104;p24"/>
            <p:cNvSpPr/>
            <p:nvPr/>
          </p:nvSpPr>
          <p:spPr>
            <a:xfrm>
              <a:off x="0" y="0"/>
              <a:ext cx="8930400" cy="8661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txBody>
            <a:bodyPr anchorCtr="0" anchor="ctr" bIns="14450" lIns="14450" spcFirstLastPara="1" rIns="14450" wrap="square" tIns="144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t/>
              </a:r>
              <a:endParaRPr b="0" i="0" sz="1400" u="none" cap="none" strike="noStrike">
                <a:solidFill>
                  <a:srgbClr val="FFF2C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5" name="Google Shape;105;p24"/>
            <p:cNvSpPr txBox="1"/>
            <p:nvPr/>
          </p:nvSpPr>
          <p:spPr>
            <a:xfrm>
              <a:off x="52070" y="63501"/>
              <a:ext cx="8826000" cy="8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450" lIns="14450" spcFirstLastPara="1" rIns="14450" wrap="square" tIns="1445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rPr b="0" i="0" lang="en" sz="14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Introduction</a:t>
              </a:r>
              <a:endParaRPr b="0" i="0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" name="Google Shape;106;p24"/>
          <p:cNvGrpSpPr/>
          <p:nvPr/>
        </p:nvGrpSpPr>
        <p:grpSpPr>
          <a:xfrm>
            <a:off x="3062045" y="831478"/>
            <a:ext cx="3539946" cy="254184"/>
            <a:chOff x="-1" y="0"/>
            <a:chExt cx="10620900" cy="903606"/>
          </a:xfrm>
        </p:grpSpPr>
        <p:sp>
          <p:nvSpPr>
            <p:cNvPr id="107" name="Google Shape;107;p24"/>
            <p:cNvSpPr/>
            <p:nvPr/>
          </p:nvSpPr>
          <p:spPr>
            <a:xfrm>
              <a:off x="-1" y="0"/>
              <a:ext cx="10620900" cy="866100"/>
            </a:xfrm>
            <a:prstGeom prst="rect">
              <a:avLst/>
            </a:prstGeom>
            <a:solidFill>
              <a:srgbClr val="C00000"/>
            </a:solidFill>
            <a:ln cap="flat" cmpd="sng" w="12700">
              <a:solidFill>
                <a:srgbClr val="C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14450" lIns="14450" spcFirstLastPara="1" rIns="14450" wrap="square" tIns="144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t/>
              </a:r>
              <a:endParaRPr b="0" i="0" sz="1400" u="none" cap="none" strike="noStrike">
                <a:solidFill>
                  <a:srgbClr val="FFF2C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08" name="Google Shape;108;p24"/>
            <p:cNvSpPr txBox="1"/>
            <p:nvPr/>
          </p:nvSpPr>
          <p:spPr>
            <a:xfrm>
              <a:off x="48994" y="33906"/>
              <a:ext cx="10516500" cy="8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450" lIns="14450" spcFirstLastPara="1" rIns="14450" wrap="square" tIns="1445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rPr b="0" i="0" lang="en" sz="14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Methodology and Results</a:t>
              </a:r>
              <a:endParaRPr b="0" i="0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4"/>
          <p:cNvSpPr/>
          <p:nvPr/>
        </p:nvSpPr>
        <p:spPr>
          <a:xfrm>
            <a:off x="6699250" y="908800"/>
            <a:ext cx="2432700" cy="2455200"/>
          </a:xfrm>
          <a:prstGeom prst="roundRect">
            <a:avLst>
              <a:gd fmla="val 2795" name="adj"/>
            </a:avLst>
          </a:prstGeom>
          <a:noFill/>
          <a:ln cap="flat" cmpd="sng" w="76200">
            <a:solidFill>
              <a:srgbClr val="C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14450" lIns="14450" spcFirstLastPara="1" rIns="14450" wrap="square" tIns="1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24"/>
          <p:cNvSpPr/>
          <p:nvPr/>
        </p:nvSpPr>
        <p:spPr>
          <a:xfrm>
            <a:off x="9850" y="2597379"/>
            <a:ext cx="2947800" cy="2455200"/>
          </a:xfrm>
          <a:prstGeom prst="roundRect">
            <a:avLst>
              <a:gd fmla="val 2795" name="adj"/>
            </a:avLst>
          </a:prstGeom>
          <a:noFill/>
          <a:ln cap="flat" cmpd="sng" w="76200">
            <a:solidFill>
              <a:srgbClr val="C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14450" lIns="14450" spcFirstLastPara="1" rIns="14450" wrap="square" tIns="1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" name="Google Shape;111;p24"/>
          <p:cNvGrpSpPr/>
          <p:nvPr/>
        </p:nvGrpSpPr>
        <p:grpSpPr>
          <a:xfrm>
            <a:off x="-4750" y="2561450"/>
            <a:ext cx="2976587" cy="272192"/>
            <a:chOff x="0" y="0"/>
            <a:chExt cx="8843100" cy="995218"/>
          </a:xfrm>
        </p:grpSpPr>
        <p:sp>
          <p:nvSpPr>
            <p:cNvPr id="112" name="Google Shape;112;p24"/>
            <p:cNvSpPr/>
            <p:nvPr/>
          </p:nvSpPr>
          <p:spPr>
            <a:xfrm>
              <a:off x="0" y="0"/>
              <a:ext cx="8843100" cy="9405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txBody>
            <a:bodyPr anchorCtr="0" anchor="ctr" bIns="14450" lIns="14450" spcFirstLastPara="1" rIns="14450" wrap="square" tIns="144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t/>
              </a:r>
              <a:endParaRPr b="0" i="0" sz="1400" u="none" cap="none" strike="noStrike">
                <a:solidFill>
                  <a:srgbClr val="FFF2C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3" name="Google Shape;113;p24"/>
            <p:cNvSpPr txBox="1"/>
            <p:nvPr/>
          </p:nvSpPr>
          <p:spPr>
            <a:xfrm>
              <a:off x="52070" y="100618"/>
              <a:ext cx="8739000" cy="89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450" lIns="14450" spcFirstLastPara="1" rIns="14450" wrap="square" tIns="1445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rPr b="0" i="0" lang="en" sz="14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Dataset and Data Preprocessing</a:t>
              </a:r>
              <a:endParaRPr b="0" i="0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" name="Google Shape;114;p24"/>
          <p:cNvGrpSpPr/>
          <p:nvPr/>
        </p:nvGrpSpPr>
        <p:grpSpPr>
          <a:xfrm>
            <a:off x="6689225" y="835632"/>
            <a:ext cx="2456690" cy="264814"/>
            <a:chOff x="-6409" y="0"/>
            <a:chExt cx="7370808" cy="941392"/>
          </a:xfrm>
        </p:grpSpPr>
        <p:sp>
          <p:nvSpPr>
            <p:cNvPr id="115" name="Google Shape;115;p24"/>
            <p:cNvSpPr/>
            <p:nvPr/>
          </p:nvSpPr>
          <p:spPr>
            <a:xfrm>
              <a:off x="-1" y="0"/>
              <a:ext cx="7364400" cy="866100"/>
            </a:xfrm>
            <a:prstGeom prst="rect">
              <a:avLst/>
            </a:prstGeom>
            <a:solidFill>
              <a:srgbClr val="B00000"/>
            </a:solidFill>
            <a:ln>
              <a:noFill/>
            </a:ln>
          </p:spPr>
          <p:txBody>
            <a:bodyPr anchorCtr="0" anchor="ctr" bIns="14450" lIns="14450" spcFirstLastPara="1" rIns="14450" wrap="square" tIns="144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t/>
              </a:r>
              <a:endParaRPr b="0" i="0" sz="1400" u="none" cap="none" strike="noStrike">
                <a:solidFill>
                  <a:srgbClr val="FFF2C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16" name="Google Shape;116;p24"/>
            <p:cNvSpPr txBox="1"/>
            <p:nvPr/>
          </p:nvSpPr>
          <p:spPr>
            <a:xfrm>
              <a:off x="-6409" y="71692"/>
              <a:ext cx="7260300" cy="8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450" lIns="14450" spcFirstLastPara="1" rIns="14450" wrap="square" tIns="1445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rPr b="0" i="0" lang="en" sz="14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Discussion and Conclusions</a:t>
              </a:r>
              <a:endParaRPr b="0" i="0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" name="Google Shape;117;p24"/>
          <p:cNvSpPr txBox="1"/>
          <p:nvPr/>
        </p:nvSpPr>
        <p:spPr>
          <a:xfrm>
            <a:off x="69850" y="1137525"/>
            <a:ext cx="2856000" cy="11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-11430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Char char="•"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By harnessing the power of AI technologies, we aim to democratize personalized nutrition, making it available to individuals of all backgrounds and lifestyles.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b="1" lang="en" sz="800">
                <a:latin typeface="Calibri"/>
                <a:ea typeface="Calibri"/>
                <a:cs typeface="Calibri"/>
                <a:sym typeface="Calibri"/>
              </a:rPr>
              <a:t>Meal Analysis</a:t>
            </a: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: We selected YOLOv8 for training on the UECFOOD-256 and School Lunch datasets  and integrated the CalorieNinjas API to provide the nutritional information of each detected  food item.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b="1" lang="en" sz="800">
                <a:latin typeface="Calibri"/>
                <a:ea typeface="Calibri"/>
                <a:cs typeface="Calibri"/>
                <a:sym typeface="Calibri"/>
              </a:rPr>
              <a:t>Diet Planning</a:t>
            </a: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: We leveraged the capabilities of GPT-4 through the OpenAI API to generate personalized diet plans.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4"/>
          <p:cNvSpPr/>
          <p:nvPr/>
        </p:nvSpPr>
        <p:spPr>
          <a:xfrm>
            <a:off x="6699250" y="3662450"/>
            <a:ext cx="2432700" cy="1078500"/>
          </a:xfrm>
          <a:prstGeom prst="roundRect">
            <a:avLst>
              <a:gd fmla="val 2795" name="adj"/>
            </a:avLst>
          </a:prstGeom>
          <a:noFill/>
          <a:ln cap="flat" cmpd="sng" w="76200">
            <a:solidFill>
              <a:srgbClr val="C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14450" lIns="14450" spcFirstLastPara="1" rIns="14450" wrap="square" tIns="14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24"/>
          <p:cNvSpPr txBox="1"/>
          <p:nvPr/>
        </p:nvSpPr>
        <p:spPr>
          <a:xfrm>
            <a:off x="3147576" y="1188022"/>
            <a:ext cx="33789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-184150" lvl="0" marL="177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1" lang="en" sz="900">
                <a:latin typeface="Calibri"/>
                <a:ea typeface="Calibri"/>
                <a:cs typeface="Calibri"/>
                <a:sym typeface="Calibri"/>
              </a:rPr>
              <a:t>YOLOv8</a:t>
            </a: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 is a state-of-the-art object detection </a:t>
            </a:r>
            <a:r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model that is known for its </a:t>
            </a: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fast detection speed while maintaining high accuracy, making it suitable for detecting food items in real-time. 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77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Our model’s backbone contains a series of convolutional layers that extract relevant features from the input image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177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Calibri"/>
              <a:buChar char="•"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Integration with </a:t>
            </a:r>
            <a:r>
              <a:rPr b="1" lang="en" sz="900">
                <a:latin typeface="Calibri"/>
                <a:ea typeface="Calibri"/>
                <a:cs typeface="Calibri"/>
                <a:sym typeface="Calibri"/>
              </a:rPr>
              <a:t>Calorie Ninjas API</a:t>
            </a: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" sz="900">
                <a:latin typeface="Calibri"/>
                <a:ea typeface="Calibri"/>
                <a:cs typeface="Calibri"/>
                <a:sym typeface="Calibri"/>
              </a:rPr>
              <a:t>GPT-4</a:t>
            </a: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b="1" lang="en" sz="900">
                <a:latin typeface="Calibri"/>
                <a:ea typeface="Calibri"/>
                <a:cs typeface="Calibri"/>
                <a:sym typeface="Calibri"/>
              </a:rPr>
              <a:t>Streamlit</a:t>
            </a: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 allows for efficient and user-friendly personalized nutrition analysis and diet planning.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4"/>
          <p:cNvSpPr txBox="1"/>
          <p:nvPr/>
        </p:nvSpPr>
        <p:spPr>
          <a:xfrm>
            <a:off x="6778450" y="3691101"/>
            <a:ext cx="23262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-14605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</a:pPr>
            <a:r>
              <a:rPr b="1" lang="en" sz="900">
                <a:latin typeface="Calibri"/>
                <a:ea typeface="Calibri"/>
                <a:cs typeface="Calibri"/>
                <a:sym typeface="Calibri"/>
              </a:rPr>
              <a:t>Larger datasets</a:t>
            </a:r>
            <a:endParaRPr b="1"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– Increase the number of categories and images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-120650" lvl="0" marL="1397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</a:pPr>
            <a:r>
              <a:rPr b="1" lang="en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Handling balanced data</a:t>
            </a:r>
            <a:endParaRPr b="1"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Balance the number of images across different classes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-120650" lvl="0" marL="1397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</a:pPr>
            <a:r>
              <a:rPr b="1" lang="en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Weight measurements</a:t>
            </a:r>
            <a:endParaRPr b="1"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Try methods to get volume and weights of food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4"/>
          <p:cNvSpPr txBox="1"/>
          <p:nvPr/>
        </p:nvSpPr>
        <p:spPr>
          <a:xfrm>
            <a:off x="3184279" y="3071189"/>
            <a:ext cx="3300000" cy="1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-14605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Different</a:t>
            </a: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 model settings and </a:t>
            </a:r>
            <a:r>
              <a:rPr b="0" i="0" lang="en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hyperparameters have been explored.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4"/>
          <p:cNvSpPr txBox="1"/>
          <p:nvPr/>
        </p:nvSpPr>
        <p:spPr>
          <a:xfrm>
            <a:off x="5455362" y="3508555"/>
            <a:ext cx="890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Calibri"/>
                <a:ea typeface="Calibri"/>
                <a:cs typeface="Calibri"/>
                <a:sym typeface="Calibri"/>
              </a:rPr>
              <a:t>P-R Curve </a:t>
            </a:r>
            <a:endParaRPr b="1" i="0" sz="600" u="none" cap="none" strike="noStrike">
              <a:solidFill>
                <a:srgbClr val="000000"/>
              </a:solidFill>
            </a:endParaRPr>
          </a:p>
        </p:txBody>
      </p:sp>
      <p:pic>
        <p:nvPicPr>
          <p:cNvPr descr="Picture 10" id="123" name="Google Shape;12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9299" y="4762889"/>
            <a:ext cx="1036550" cy="40166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 txBox="1"/>
          <p:nvPr/>
        </p:nvSpPr>
        <p:spPr>
          <a:xfrm>
            <a:off x="6738000" y="2707859"/>
            <a:ext cx="23262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-13970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Most food items could be accurately detected with accurate labels and bounding boxes (</a:t>
            </a:r>
            <a:r>
              <a:rPr b="1" lang="en" sz="800">
                <a:latin typeface="Calibri"/>
                <a:ea typeface="Calibri"/>
                <a:cs typeface="Calibri"/>
                <a:sym typeface="Calibri"/>
              </a:rPr>
              <a:t>mAP ~73%</a:t>
            </a: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).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-13970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Food items that were partially cut off on the edges of some images were frequently labeled incorrectly.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4"/>
          <p:cNvSpPr txBox="1"/>
          <p:nvPr/>
        </p:nvSpPr>
        <p:spPr>
          <a:xfrm>
            <a:off x="7403504" y="1114788"/>
            <a:ext cx="10761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Calibri"/>
                <a:ea typeface="Calibri"/>
                <a:cs typeface="Calibri"/>
                <a:sym typeface="Calibri"/>
              </a:rPr>
              <a:t>Food Detection</a:t>
            </a:r>
            <a:endParaRPr b="1" i="0" sz="600" u="none" cap="none" strike="noStrike">
              <a:solidFill>
                <a:srgbClr val="000000"/>
              </a:solidFill>
            </a:endParaRPr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1624" y="2347837"/>
            <a:ext cx="1076099" cy="70085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/>
        </p:nvSpPr>
        <p:spPr>
          <a:xfrm>
            <a:off x="3022950" y="3348300"/>
            <a:ext cx="3190200" cy="1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Calibri"/>
                <a:ea typeface="Calibri"/>
                <a:cs typeface="Calibri"/>
                <a:sym typeface="Calibri"/>
              </a:rPr>
              <a:t>(10 epochs / 80% train - 10% val - 10% test / λ = 5e-4)</a:t>
            </a:r>
            <a:endParaRPr b="1" i="0" sz="400" u="none" cap="none" strike="noStrike">
              <a:solidFill>
                <a:srgbClr val="000000"/>
              </a:solidFill>
            </a:endParaRPr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6546" y="3515994"/>
            <a:ext cx="1797667" cy="56708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/>
          <p:nvPr/>
        </p:nvSpPr>
        <p:spPr>
          <a:xfrm>
            <a:off x="3022946" y="4275970"/>
            <a:ext cx="2232000" cy="1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Calibri"/>
                <a:ea typeface="Calibri"/>
                <a:cs typeface="Calibri"/>
                <a:sym typeface="Calibri"/>
              </a:rPr>
              <a:t>(20 epochs / 90% train - 10% val  / λ = 0.03)</a:t>
            </a:r>
            <a:endParaRPr b="1" i="0" sz="400" u="none" cap="none" strike="noStrike">
              <a:solidFill>
                <a:srgbClr val="000000"/>
              </a:solidFill>
            </a:endParaRPr>
          </a:p>
        </p:txBody>
      </p:sp>
      <p:cxnSp>
        <p:nvCxnSpPr>
          <p:cNvPr id="130" name="Google Shape;130;p24"/>
          <p:cNvCxnSpPr/>
          <p:nvPr/>
        </p:nvCxnSpPr>
        <p:spPr>
          <a:xfrm flipH="1">
            <a:off x="3638475" y="4065585"/>
            <a:ext cx="9600" cy="211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24"/>
          <p:cNvSpPr txBox="1"/>
          <p:nvPr/>
        </p:nvSpPr>
        <p:spPr>
          <a:xfrm>
            <a:off x="3694575" y="4076213"/>
            <a:ext cx="1389300" cy="1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A86E8"/>
                </a:solidFill>
                <a:latin typeface="Calibri"/>
                <a:ea typeface="Calibri"/>
                <a:cs typeface="Calibri"/>
                <a:sym typeface="Calibri"/>
              </a:rPr>
              <a:t>Hyperparameters tuning</a:t>
            </a:r>
            <a:endParaRPr b="1" i="0" sz="400" u="none" cap="none" strike="noStrike">
              <a:solidFill>
                <a:srgbClr val="4A86E8"/>
              </a:solidFill>
            </a:endParaRPr>
          </a:p>
        </p:txBody>
      </p:sp>
      <p:pic>
        <p:nvPicPr>
          <p:cNvPr id="132" name="Google Shape;13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84263" y="4443675"/>
            <a:ext cx="1794241" cy="567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24"/>
          <p:cNvGrpSpPr/>
          <p:nvPr/>
        </p:nvGrpSpPr>
        <p:grpSpPr>
          <a:xfrm>
            <a:off x="6687095" y="3426656"/>
            <a:ext cx="2456654" cy="262509"/>
            <a:chOff x="-1" y="0"/>
            <a:chExt cx="7370700" cy="933201"/>
          </a:xfrm>
        </p:grpSpPr>
        <p:sp>
          <p:nvSpPr>
            <p:cNvPr id="134" name="Google Shape;134;p24"/>
            <p:cNvSpPr/>
            <p:nvPr/>
          </p:nvSpPr>
          <p:spPr>
            <a:xfrm>
              <a:off x="-1" y="0"/>
              <a:ext cx="7370700" cy="866100"/>
            </a:xfrm>
            <a:prstGeom prst="rect">
              <a:avLst/>
            </a:prstGeom>
            <a:solidFill>
              <a:srgbClr val="B00000"/>
            </a:solidFill>
            <a:ln>
              <a:noFill/>
            </a:ln>
          </p:spPr>
          <p:txBody>
            <a:bodyPr anchorCtr="0" anchor="ctr" bIns="14450" lIns="14450" spcFirstLastPara="1" rIns="14450" wrap="square" tIns="144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t/>
              </a:r>
              <a:endParaRPr b="0" i="0" sz="1400" u="none" cap="none" strike="noStrike">
                <a:solidFill>
                  <a:srgbClr val="FFF2CC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35" name="Google Shape;135;p24"/>
            <p:cNvSpPr txBox="1"/>
            <p:nvPr/>
          </p:nvSpPr>
          <p:spPr>
            <a:xfrm>
              <a:off x="52069" y="63501"/>
              <a:ext cx="7266600" cy="8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450" lIns="14450" spcFirstLastPara="1" rIns="14450" wrap="square" tIns="1445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2CC"/>
                </a:buClr>
                <a:buSzPts val="1400"/>
                <a:buFont typeface="Trebuchet MS"/>
                <a:buNone/>
              </a:pPr>
              <a:r>
                <a:rPr b="0" i="0" lang="en" sz="1400" u="none" cap="none" strike="noStrike">
                  <a:solidFill>
                    <a:srgbClr val="FFF2CC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Future Work</a:t>
              </a:r>
              <a:endParaRPr b="0" i="0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6" name="Google Shape;136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63925" y="2346775"/>
            <a:ext cx="1920349" cy="7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67326" y="3674633"/>
            <a:ext cx="1248475" cy="121799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 txBox="1"/>
          <p:nvPr/>
        </p:nvSpPr>
        <p:spPr>
          <a:xfrm>
            <a:off x="3022950" y="3239900"/>
            <a:ext cx="704400" cy="1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latin typeface="Calibri"/>
                <a:ea typeface="Calibri"/>
                <a:cs typeface="Calibri"/>
                <a:sym typeface="Calibri"/>
              </a:rPr>
              <a:t>(UECFOOD256)</a:t>
            </a:r>
            <a:endParaRPr b="1" i="0" sz="100" u="none" cap="none" strike="noStrike">
              <a:solidFill>
                <a:srgbClr val="000000"/>
              </a:solidFill>
            </a:endParaRPr>
          </a:p>
        </p:txBody>
      </p:sp>
      <p:sp>
        <p:nvSpPr>
          <p:cNvPr id="139" name="Google Shape;139;p24"/>
          <p:cNvSpPr txBox="1"/>
          <p:nvPr/>
        </p:nvSpPr>
        <p:spPr>
          <a:xfrm>
            <a:off x="4847950" y="4874775"/>
            <a:ext cx="1153500" cy="1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4450" lIns="14450" spcFirstLastPara="1" rIns="14450" wrap="square" tIns="14450">
            <a:spAutoFit/>
          </a:bodyPr>
          <a:lstStyle/>
          <a:p>
            <a:pPr indent="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latin typeface="Calibri"/>
                <a:ea typeface="Calibri"/>
                <a:cs typeface="Calibri"/>
                <a:sym typeface="Calibri"/>
              </a:rPr>
              <a:t>(UECFOOD256+school_lunch)</a:t>
            </a:r>
            <a:endParaRPr b="1" i="0" sz="100" u="none" cap="none" strike="noStrike">
              <a:solidFill>
                <a:srgbClr val="000000"/>
              </a:solidFill>
            </a:endParaRPr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78450" y="1280733"/>
            <a:ext cx="2266901" cy="140736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/>
        </p:nvSpPr>
        <p:spPr>
          <a:xfrm>
            <a:off x="28200" y="2735225"/>
            <a:ext cx="2890500" cy="10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7800" lvl="0" marL="177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•"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datasets used in our project are UECFOOD-256 and school lunch  available at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9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0"/>
              </a:rPr>
              <a:t>http://foodcam.mobi/dataset.html</a:t>
            </a:r>
            <a:endParaRPr sz="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•"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Food photos annotated with bounding boxes coordinates.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•"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276 categories, predominantly Japanese cuisine, and 65 categories selected for training.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pre-processing: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•"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Split each label into individual .txt file for YOLO format.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•"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Perform data normalization and data cleaning through  overwriting the existing file with the identical filename.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•"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split: Train:Val = 9:1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15075" y="4186325"/>
            <a:ext cx="2003025" cy="809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佈景主題">
  <a:themeElements>
    <a:clrScheme name="Office 佈景主題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